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8288000" cy="10287000"/>
  <p:notesSz cx="6858000" cy="9144000"/>
  <p:embeddedFontLst>
    <p:embeddedFont>
      <p:font typeface="Nunito Sans" pitchFamily="2" charset="0"/>
      <p:regular r:id="rId25"/>
    </p:embeddedFont>
    <p:embeddedFont>
      <p:font typeface="Nunito Sans Bold" panose="020B0604020202020204" charset="0"/>
      <p:regular r:id="rId26"/>
    </p:embeddedFont>
    <p:embeddedFont>
      <p:font typeface="Nunito Sans Semi-Bold" panose="020B0604020202020204" charset="0"/>
      <p:regular r:id="rId27"/>
    </p:embeddedFont>
    <p:embeddedFont>
      <p:font typeface="Nunito Sans Ultra-Bold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7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DUF2isFWsqVSYhbaACYtbgcLi_YjDqpE3GLQIVgkKQg/edit#gid=69851113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DUF2isFWsqVSYhbaACYtbgcLi_YjDqpE3GLQIVgkKQg/edit#gid=69851113" TargetMode="Externa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DUF2isFWsqVSYhbaACYtbgcLi_YjDqpE3GLQIVgkKQg/edit#gid=69851113" TargetMode="Externa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DUF2isFWsqVSYhbaACYtbgcLi_YjDqpE3GLQIVgkKQg/edit#gid=69851113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44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6972" y="-449566"/>
            <a:ext cx="18824972" cy="10724860"/>
          </a:xfrm>
          <a:custGeom>
            <a:avLst/>
            <a:gdLst/>
            <a:ahLst/>
            <a:cxnLst/>
            <a:rect l="l" t="t" r="r" b="b"/>
            <a:pathLst>
              <a:path w="18824972" h="10724860">
                <a:moveTo>
                  <a:pt x="0" y="0"/>
                </a:moveTo>
                <a:lnTo>
                  <a:pt x="18824972" y="0"/>
                </a:lnTo>
                <a:lnTo>
                  <a:pt x="18824972" y="10724860"/>
                </a:lnTo>
                <a:lnTo>
                  <a:pt x="0" y="10724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60" t="-18399" b="-1692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3180556" y="5434195"/>
            <a:ext cx="3438086" cy="931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FFFFF"/>
                </a:solidFill>
                <a:latin typeface="Nunito Sans"/>
              </a:rPr>
              <a:t>Presented by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FFFFF"/>
                </a:solidFill>
                <a:latin typeface="Nunito Sans"/>
              </a:rPr>
              <a:t>Rajni Ranjan Prasad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8607028" y="1428801"/>
            <a:ext cx="9147056" cy="2991060"/>
            <a:chOff x="0" y="0"/>
            <a:chExt cx="12196075" cy="3988080"/>
          </a:xfrm>
        </p:grpSpPr>
        <p:sp>
          <p:nvSpPr>
            <p:cNvPr id="5" name="TextBox 5"/>
            <p:cNvSpPr txBox="1"/>
            <p:nvPr/>
          </p:nvSpPr>
          <p:spPr>
            <a:xfrm>
              <a:off x="0" y="161925"/>
              <a:ext cx="12196075" cy="294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386"/>
                </a:lnSpc>
              </a:pPr>
              <a:r>
                <a:rPr lang="en-US" sz="8386">
                  <a:solidFill>
                    <a:srgbClr val="FFFFFF"/>
                  </a:solidFill>
                  <a:latin typeface="Nunito Sans Ultra-Bold"/>
                </a:rPr>
                <a:t>Starbucks Annual Business Metting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688476" y="3321330"/>
              <a:ext cx="9507600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Nunito Sans"/>
                </a:rPr>
                <a:t>Brewing better business together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2"/>
    </mc:Choice>
    <mc:Fallback>
      <p:transition spd="slow" advTm="543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8976" y="1328540"/>
            <a:ext cx="12716532" cy="7629919"/>
          </a:xfrm>
          <a:custGeom>
            <a:avLst/>
            <a:gdLst/>
            <a:ahLst/>
            <a:cxnLst/>
            <a:rect l="l" t="t" r="r" b="b"/>
            <a:pathLst>
              <a:path w="12716532" h="7629919">
                <a:moveTo>
                  <a:pt x="0" y="0"/>
                </a:moveTo>
                <a:lnTo>
                  <a:pt x="12716532" y="0"/>
                </a:lnTo>
                <a:lnTo>
                  <a:pt x="12716532" y="7629920"/>
                </a:lnTo>
                <a:lnTo>
                  <a:pt x="0" y="76299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945460" y="609600"/>
            <a:ext cx="639707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299">
                <a:solidFill>
                  <a:srgbClr val="000000"/>
                </a:solidFill>
                <a:latin typeface="Nunito Sans Bold"/>
              </a:rPr>
              <a:t>Customer Frequency Distribution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285508" y="1815443"/>
            <a:ext cx="4806333" cy="251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Customer frequency at Starbucks shows a majority visiting 1-3 times weekly, with a significant portion visiting daily, reflecting strong customer loyalty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1155" y="1441698"/>
            <a:ext cx="13010300" cy="7816602"/>
          </a:xfrm>
          <a:custGeom>
            <a:avLst/>
            <a:gdLst/>
            <a:ahLst/>
            <a:cxnLst/>
            <a:rect l="l" t="t" r="r" b="b"/>
            <a:pathLst>
              <a:path w="13010300" h="7816602">
                <a:moveTo>
                  <a:pt x="0" y="0"/>
                </a:moveTo>
                <a:lnTo>
                  <a:pt x="13010300" y="0"/>
                </a:lnTo>
                <a:lnTo>
                  <a:pt x="13010300" y="7816602"/>
                </a:lnTo>
                <a:lnTo>
                  <a:pt x="0" y="78166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423483" y="515739"/>
            <a:ext cx="7441034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299" dirty="0">
                <a:solidFill>
                  <a:srgbClr val="000000"/>
                </a:solidFill>
                <a:latin typeface="Nunito Sans Bold"/>
              </a:rPr>
              <a:t>Top Locations by Total Purchases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960335" y="1578099"/>
            <a:ext cx="3960091" cy="3771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Starbucks' top locations by total purchases include urban centers East Michael, Lake Alexander and Wlliamsview reflecting high consumer traffic and demand in densely populated areas.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4558" y="1480781"/>
            <a:ext cx="12678334" cy="7607001"/>
          </a:xfrm>
          <a:custGeom>
            <a:avLst/>
            <a:gdLst/>
            <a:ahLst/>
            <a:cxnLst/>
            <a:rect l="l" t="t" r="r" b="b"/>
            <a:pathLst>
              <a:path w="12678334" h="7607001">
                <a:moveTo>
                  <a:pt x="0" y="0"/>
                </a:moveTo>
                <a:lnTo>
                  <a:pt x="12678334" y="0"/>
                </a:lnTo>
                <a:lnTo>
                  <a:pt x="12678334" y="7607000"/>
                </a:lnTo>
                <a:lnTo>
                  <a:pt x="0" y="760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250247" y="665818"/>
            <a:ext cx="7787506" cy="533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299" dirty="0">
                <a:solidFill>
                  <a:srgbClr val="000000"/>
                </a:solidFill>
                <a:latin typeface="Nunito Sans Bold"/>
              </a:rPr>
              <a:t>Customer Age vs. Average Purchase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669440" y="1980145"/>
            <a:ext cx="3933646" cy="461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Younger customers (18-40) tend to make high average purchases compared to older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 (40-60), reflecting varying spending habits by age group at Starbucks.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799">
              <a:solidFill>
                <a:srgbClr val="000000"/>
              </a:solidFill>
              <a:latin typeface="Nunito Sans Bold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799">
              <a:solidFill>
                <a:srgbClr val="000000"/>
              </a:solidFill>
              <a:latin typeface="Nunito Sans Bold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799">
              <a:solidFill>
                <a:srgbClr val="000000"/>
              </a:solidFill>
              <a:latin typeface="Nunito Sans 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0080" y="1705779"/>
            <a:ext cx="13182924" cy="7351453"/>
          </a:xfrm>
          <a:custGeom>
            <a:avLst/>
            <a:gdLst/>
            <a:ahLst/>
            <a:cxnLst/>
            <a:rect l="l" t="t" r="r" b="b"/>
            <a:pathLst>
              <a:path w="13182924" h="7351453">
                <a:moveTo>
                  <a:pt x="0" y="0"/>
                </a:moveTo>
                <a:lnTo>
                  <a:pt x="13182924" y="0"/>
                </a:lnTo>
                <a:lnTo>
                  <a:pt x="13182924" y="7351453"/>
                </a:lnTo>
                <a:lnTo>
                  <a:pt x="0" y="73514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700341" y="495300"/>
            <a:ext cx="6887318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299" dirty="0">
                <a:solidFill>
                  <a:srgbClr val="000000"/>
                </a:solidFill>
                <a:latin typeface="Nunito Sans Bold"/>
              </a:rPr>
              <a:t>Frequency vs. Average Purchase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126237" y="2138815"/>
            <a:ext cx="3774976" cy="502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Higher frequency of visits generally correlates with lower average purchase amounts, suggesting varying spending patterns influenced by visit frequency at Starbucks.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799">
              <a:solidFill>
                <a:srgbClr val="000000"/>
              </a:solidFill>
              <a:latin typeface="Nunito Sans Bold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799">
              <a:solidFill>
                <a:srgbClr val="000000"/>
              </a:solidFill>
              <a:latin typeface="Nunito Sans Bold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799">
              <a:solidFill>
                <a:srgbClr val="000000"/>
              </a:solidFill>
              <a:latin typeface="Nunito Sans 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6946" y="1269220"/>
            <a:ext cx="12254435" cy="7352661"/>
          </a:xfrm>
          <a:custGeom>
            <a:avLst/>
            <a:gdLst/>
            <a:ahLst/>
            <a:cxnLst/>
            <a:rect l="l" t="t" r="r" b="b"/>
            <a:pathLst>
              <a:path w="12254435" h="7352661">
                <a:moveTo>
                  <a:pt x="0" y="0"/>
                </a:moveTo>
                <a:lnTo>
                  <a:pt x="12254436" y="0"/>
                </a:lnTo>
                <a:lnTo>
                  <a:pt x="12254436" y="7352662"/>
                </a:lnTo>
                <a:lnTo>
                  <a:pt x="0" y="73526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478438" y="609600"/>
            <a:ext cx="7331125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Nunito Sans Bold"/>
              </a:rPr>
              <a:t>Customer Demographics Breakdown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166983" y="1269220"/>
            <a:ext cx="4806333" cy="2933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Starbucks customer demographics show diverse age groups with a balanced gender distribution, reflecting broad appeal across various demographic segments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07025" y="1392293"/>
            <a:ext cx="13004231" cy="7866007"/>
          </a:xfrm>
          <a:custGeom>
            <a:avLst/>
            <a:gdLst/>
            <a:ahLst/>
            <a:cxnLst/>
            <a:rect l="l" t="t" r="r" b="b"/>
            <a:pathLst>
              <a:path w="13004231" h="7866007">
                <a:moveTo>
                  <a:pt x="0" y="0"/>
                </a:moveTo>
                <a:lnTo>
                  <a:pt x="13004231" y="0"/>
                </a:lnTo>
                <a:lnTo>
                  <a:pt x="13004231" y="7866007"/>
                </a:lnTo>
                <a:lnTo>
                  <a:pt x="0" y="78660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81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572771" y="609600"/>
            <a:ext cx="5142458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299">
                <a:solidFill>
                  <a:srgbClr val="000000"/>
                </a:solidFill>
                <a:latin typeface="Nunito Sans Bold"/>
              </a:rPr>
              <a:t>High-Spending Customers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590104" y="1553397"/>
            <a:ext cx="4462547" cy="3771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High-spending customers at Starbucks typically include urban professionals, frequent visitors, and those who purchase specialty drinks or food items, contributing significantly to overall sales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275808" y="0"/>
            <a:ext cx="10012192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378" y="-505067"/>
            <a:ext cx="10324684" cy="88456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143798" y="7461136"/>
            <a:ext cx="6354031" cy="1797164"/>
            <a:chOff x="0" y="0"/>
            <a:chExt cx="8472041" cy="2396219"/>
          </a:xfrm>
        </p:grpSpPr>
        <p:sp>
          <p:nvSpPr>
            <p:cNvPr id="5" name="TextBox 5"/>
            <p:cNvSpPr txBox="1"/>
            <p:nvPr/>
          </p:nvSpPr>
          <p:spPr>
            <a:xfrm>
              <a:off x="0" y="9525"/>
              <a:ext cx="8472041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7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 Bold"/>
                </a:rPr>
                <a:t>Top Store sales over the past  year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46065"/>
              <a:ext cx="8472041" cy="16501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Visualize complicated and dense information with charts and graphs. These help people process and remember data quickly.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43798" y="740370"/>
            <a:ext cx="6354031" cy="5148069"/>
            <a:chOff x="0" y="0"/>
            <a:chExt cx="8472041" cy="6864092"/>
          </a:xfrm>
        </p:grpSpPr>
        <p:sp>
          <p:nvSpPr>
            <p:cNvPr id="8" name="TextBox 8"/>
            <p:cNvSpPr txBox="1"/>
            <p:nvPr/>
          </p:nvSpPr>
          <p:spPr>
            <a:xfrm>
              <a:off x="0" y="142875"/>
              <a:ext cx="8197031" cy="41666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000"/>
                </a:lnSpc>
              </a:pPr>
              <a:r>
                <a:rPr lang="en-US" sz="8000">
                  <a:solidFill>
                    <a:srgbClr val="353333"/>
                  </a:solidFill>
                  <a:latin typeface="Nunito Sans"/>
                </a:rPr>
                <a:t>Annual Financial Performance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743027"/>
              <a:ext cx="8472041" cy="1447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353333"/>
                  </a:solidFill>
                  <a:latin typeface="Nunito Sans Semi-Bold"/>
                </a:rPr>
                <a:t>A look into Starbucks</a:t>
              </a:r>
            </a:p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353333"/>
                  </a:solidFill>
                  <a:latin typeface="Nunito Sans Semi-Bold"/>
                </a:rPr>
                <a:t>Coffee House progress</a:t>
              </a: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3006" y="6851392"/>
              <a:ext cx="8194026" cy="0"/>
            </a:xfrm>
            <a:prstGeom prst="line">
              <a:avLst/>
            </a:prstGeom>
            <a:ln w="25400" cap="rnd">
              <a:solidFill>
                <a:srgbClr val="353333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5313" y="2264326"/>
            <a:ext cx="11165387" cy="6965249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0" y="0"/>
            <a:ext cx="2899888" cy="10287000"/>
          </a:xfrm>
          <a:custGeom>
            <a:avLst/>
            <a:gdLst/>
            <a:ahLst/>
            <a:cxnLst/>
            <a:rect l="l" t="t" r="r" b="b"/>
            <a:pathLst>
              <a:path w="2899888" h="10287000">
                <a:moveTo>
                  <a:pt x="0" y="0"/>
                </a:moveTo>
                <a:lnTo>
                  <a:pt x="2899888" y="0"/>
                </a:lnTo>
                <a:lnTo>
                  <a:pt x="289988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593" r="-11789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587304" y="915336"/>
            <a:ext cx="7091741" cy="8441438"/>
            <a:chOff x="0" y="0"/>
            <a:chExt cx="9455655" cy="11255250"/>
          </a:xfrm>
        </p:grpSpPr>
        <p:sp>
          <p:nvSpPr>
            <p:cNvPr id="5" name="TextBox 5"/>
            <p:cNvSpPr txBox="1"/>
            <p:nvPr/>
          </p:nvSpPr>
          <p:spPr>
            <a:xfrm>
              <a:off x="0" y="142875"/>
              <a:ext cx="9455655" cy="4083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800"/>
                </a:lnSpc>
              </a:pPr>
              <a:r>
                <a:rPr lang="en-US" sz="7800">
                  <a:solidFill>
                    <a:srgbClr val="353333"/>
                  </a:solidFill>
                  <a:latin typeface="Nunito Sans Bold"/>
                </a:rPr>
                <a:t>Annual Product Performance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420977"/>
              <a:ext cx="7797762" cy="1117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800">
                  <a:solidFill>
                    <a:srgbClr val="353333"/>
                  </a:solidFill>
                  <a:latin typeface="Nunito Sans"/>
                </a:rPr>
                <a:t>How Starbucks Coffee House dominates the food industry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488202"/>
              <a:ext cx="7408928" cy="1117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9FA4AD"/>
                  </a:solidFill>
                  <a:latin typeface="Nunito Sans Bold"/>
                </a:rPr>
                <a:t>Our gross sales as compared </a:t>
              </a:r>
            </a:p>
            <a:p>
              <a:pPr algn="l">
                <a:lnSpc>
                  <a:spcPts val="3360"/>
                </a:lnSpc>
              </a:pPr>
              <a:r>
                <a:rPr lang="en-US" sz="2800">
                  <a:solidFill>
                    <a:srgbClr val="9FA4AD"/>
                  </a:solidFill>
                  <a:latin typeface="Nunito Sans Bold"/>
                </a:rPr>
                <a:t>to other local coffee shops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063230"/>
              <a:ext cx="7408928" cy="2192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"/>
                </a:rPr>
                <a:t>Visualize complicated and dense information with charts and graphs. These help people process and remember data quickly. </a:t>
              </a:r>
            </a:p>
          </p:txBody>
        </p:sp>
        <p:sp>
          <p:nvSpPr>
            <p:cNvPr id="9" name="AutoShape 9"/>
            <p:cNvSpPr/>
            <p:nvPr/>
          </p:nvSpPr>
          <p:spPr>
            <a:xfrm flipH="1">
              <a:off x="0" y="6826159"/>
              <a:ext cx="7797762" cy="0"/>
            </a:xfrm>
            <a:prstGeom prst="line">
              <a:avLst/>
            </a:prstGeom>
            <a:ln w="25400" cap="rnd">
              <a:solidFill>
                <a:srgbClr val="9FA4A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2503" y="2709941"/>
            <a:ext cx="6332899" cy="637274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0" y="0"/>
            <a:ext cx="2899888" cy="10287000"/>
          </a:xfrm>
          <a:custGeom>
            <a:avLst/>
            <a:gdLst/>
            <a:ahLst/>
            <a:cxnLst/>
            <a:rect l="l" t="t" r="r" b="b"/>
            <a:pathLst>
              <a:path w="2899888" h="10287000">
                <a:moveTo>
                  <a:pt x="0" y="0"/>
                </a:moveTo>
                <a:lnTo>
                  <a:pt x="2899888" y="0"/>
                </a:lnTo>
                <a:lnTo>
                  <a:pt x="289988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593" r="-11789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3164183" y="1028700"/>
            <a:ext cx="7091741" cy="7603238"/>
            <a:chOff x="0" y="0"/>
            <a:chExt cx="9455655" cy="10137650"/>
          </a:xfrm>
        </p:grpSpPr>
        <p:sp>
          <p:nvSpPr>
            <p:cNvPr id="5" name="TextBox 5"/>
            <p:cNvSpPr txBox="1"/>
            <p:nvPr/>
          </p:nvSpPr>
          <p:spPr>
            <a:xfrm>
              <a:off x="0" y="142875"/>
              <a:ext cx="9455655" cy="4083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800"/>
                </a:lnSpc>
              </a:pPr>
              <a:r>
                <a:rPr lang="en-US" sz="7800">
                  <a:solidFill>
                    <a:srgbClr val="353333"/>
                  </a:solidFill>
                  <a:latin typeface="Nunito Sans Bold"/>
                </a:rPr>
                <a:t>Customer Age vs. Average Purchase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420977"/>
              <a:ext cx="7797762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800">
                  <a:solidFill>
                    <a:srgbClr val="353333"/>
                  </a:solidFill>
                  <a:latin typeface="Nunito Sans"/>
                </a:rPr>
                <a:t>Average Purchased by Age group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945630"/>
              <a:ext cx="7408928" cy="2192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"/>
                </a:rPr>
                <a:t>This chart will help us to understand what type of age group like our coffee and future Plan to increase our customers. </a:t>
              </a:r>
            </a:p>
          </p:txBody>
        </p:sp>
        <p:sp>
          <p:nvSpPr>
            <p:cNvPr id="8" name="AutoShape 8"/>
            <p:cNvSpPr/>
            <p:nvPr/>
          </p:nvSpPr>
          <p:spPr>
            <a:xfrm flipH="1">
              <a:off x="0" y="6267359"/>
              <a:ext cx="7797762" cy="0"/>
            </a:xfrm>
            <a:prstGeom prst="line">
              <a:avLst/>
            </a:prstGeom>
            <a:ln w="25400" cap="rnd">
              <a:solidFill>
                <a:srgbClr val="9FA4A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54478" y="1028700"/>
            <a:ext cx="11278142" cy="5609303"/>
            <a:chOff x="0" y="0"/>
            <a:chExt cx="15037523" cy="747907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3853" r="12220"/>
            <a:stretch>
              <a:fillRect/>
            </a:stretch>
          </p:blipFill>
          <p:spPr>
            <a:xfrm>
              <a:off x="0" y="0"/>
              <a:ext cx="4927841" cy="7479071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28037" r="28037"/>
            <a:stretch>
              <a:fillRect/>
            </a:stretch>
          </p:blipFill>
          <p:spPr>
            <a:xfrm>
              <a:off x="5054841" y="0"/>
              <a:ext cx="4927841" cy="7479071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 l="17995" r="38079"/>
            <a:stretch>
              <a:fillRect/>
            </a:stretch>
          </p:blipFill>
          <p:spPr>
            <a:xfrm>
              <a:off x="10109682" y="0"/>
              <a:ext cx="4927841" cy="7479071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028700" y="3947652"/>
            <a:ext cx="4434320" cy="1667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6400" u="none">
                <a:solidFill>
                  <a:srgbClr val="353333"/>
                </a:solidFill>
                <a:latin typeface="Nunito Sans"/>
              </a:rPr>
              <a:t>Target Customers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6200291" y="6811216"/>
            <a:ext cx="3359787" cy="1347489"/>
            <a:chOff x="0" y="0"/>
            <a:chExt cx="4479716" cy="1796652"/>
          </a:xfrm>
        </p:grpSpPr>
        <p:sp>
          <p:nvSpPr>
            <p:cNvPr id="8" name="TextBox 8"/>
            <p:cNvSpPr txBox="1"/>
            <p:nvPr/>
          </p:nvSpPr>
          <p:spPr>
            <a:xfrm>
              <a:off x="0" y="0"/>
              <a:ext cx="4479716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en-US" sz="2800">
                  <a:solidFill>
                    <a:srgbClr val="353333"/>
                  </a:solidFill>
                  <a:latin typeface="Nunito Sans Bold"/>
                </a:rPr>
                <a:t>Youngsters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8776"/>
              <a:ext cx="4479716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"/>
                </a:rPr>
                <a:t>18-28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334372"/>
              <a:ext cx="4479716" cy="462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72809" y="6821261"/>
            <a:ext cx="3441482" cy="1351722"/>
            <a:chOff x="0" y="0"/>
            <a:chExt cx="4588642" cy="180229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0"/>
              <a:ext cx="4588642" cy="5644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en-US" sz="2800">
                  <a:solidFill>
                    <a:srgbClr val="353333"/>
                  </a:solidFill>
                  <a:latin typeface="Nunito Sans Bold"/>
                </a:rPr>
                <a:t>Busy Bees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94421"/>
              <a:ext cx="4588642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"/>
                </a:rPr>
                <a:t>38-48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340017"/>
              <a:ext cx="4588642" cy="462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890725" y="6821261"/>
            <a:ext cx="3240989" cy="903297"/>
            <a:chOff x="0" y="0"/>
            <a:chExt cx="4321319" cy="1204396"/>
          </a:xfrm>
        </p:grpSpPr>
        <p:sp>
          <p:nvSpPr>
            <p:cNvPr id="16" name="TextBox 16"/>
            <p:cNvSpPr txBox="1"/>
            <p:nvPr/>
          </p:nvSpPr>
          <p:spPr>
            <a:xfrm>
              <a:off x="0" y="0"/>
              <a:ext cx="4321319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en-US" sz="2800">
                  <a:solidFill>
                    <a:srgbClr val="353333"/>
                  </a:solidFill>
                  <a:latin typeface="Nunito Sans Bold"/>
                </a:rPr>
                <a:t>Adults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688776"/>
              <a:ext cx="4321319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"/>
                </a:rPr>
                <a:t>28-38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7399973" cy="10287000"/>
          </a:xfrm>
          <a:prstGeom prst="rect">
            <a:avLst/>
          </a:prstGeom>
          <a:solidFill>
            <a:srgbClr val="3E444B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399973" y="0"/>
            <a:ext cx="13745560" cy="10287000"/>
          </a:xfrm>
          <a:custGeom>
            <a:avLst/>
            <a:gdLst/>
            <a:ahLst/>
            <a:cxnLst/>
            <a:rect l="l" t="t" r="r" b="b"/>
            <a:pathLst>
              <a:path w="13745560" h="10287000">
                <a:moveTo>
                  <a:pt x="0" y="0"/>
                </a:moveTo>
                <a:lnTo>
                  <a:pt x="13745561" y="0"/>
                </a:lnTo>
                <a:lnTo>
                  <a:pt x="137455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3948499"/>
            <a:ext cx="5762848" cy="207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FFFFFF"/>
                </a:solidFill>
                <a:latin typeface="Nunito Sans"/>
              </a:rPr>
              <a:t>Your Coffee Your Way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028700"/>
            <a:ext cx="5762848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Nunito Sans"/>
              </a:rPr>
              <a:t>About Starbucks Annual growth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6"/>
    </mc:Choice>
    <mc:Fallback>
      <p:transition spd="slow" advTm="491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709720" y="6350"/>
            <a:ext cx="4868560" cy="10287000"/>
          </a:xfrm>
          <a:custGeom>
            <a:avLst/>
            <a:gdLst/>
            <a:ahLst/>
            <a:cxnLst/>
            <a:rect l="l" t="t" r="r" b="b"/>
            <a:pathLst>
              <a:path w="4868560" h="10287000">
                <a:moveTo>
                  <a:pt x="0" y="0"/>
                </a:moveTo>
                <a:lnTo>
                  <a:pt x="4868560" y="0"/>
                </a:lnTo>
                <a:lnTo>
                  <a:pt x="486856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978" r="-108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3670300"/>
            <a:ext cx="4900349" cy="308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353333"/>
                </a:solidFill>
                <a:latin typeface="Nunito Sans"/>
              </a:rPr>
              <a:t>Future Marketing Strategy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2507804" y="1380421"/>
            <a:ext cx="4751496" cy="2201995"/>
            <a:chOff x="0" y="0"/>
            <a:chExt cx="6335328" cy="2935993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6335328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 u="none">
                  <a:solidFill>
                    <a:srgbClr val="1D1317"/>
                  </a:solidFill>
                  <a:latin typeface="Nunito Sans Bold"/>
                </a:rPr>
                <a:t>Awareness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43973"/>
              <a:ext cx="6335328" cy="2192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Utilize AR experiences, micro-influencers, and community events to enhance Starbucks' brand awareness effectively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07804" y="4048853"/>
            <a:ext cx="4751496" cy="2201995"/>
            <a:chOff x="0" y="0"/>
            <a:chExt cx="6335328" cy="2935993"/>
          </a:xfrm>
        </p:grpSpPr>
        <p:sp>
          <p:nvSpPr>
            <p:cNvPr id="8" name="TextBox 8"/>
            <p:cNvSpPr txBox="1"/>
            <p:nvPr/>
          </p:nvSpPr>
          <p:spPr>
            <a:xfrm>
              <a:off x="0" y="0"/>
              <a:ext cx="6335328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 u="none">
                  <a:solidFill>
                    <a:srgbClr val="1D1317"/>
                  </a:solidFill>
                  <a:latin typeface="Nunito Sans Bold"/>
                </a:rPr>
                <a:t>Acquisition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743973"/>
              <a:ext cx="6335328" cy="2192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Expand market reach through strategic partnerships, digital campaigns, and targeted customer acquisition initiatives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507804" y="6501384"/>
            <a:ext cx="4751496" cy="2621095"/>
            <a:chOff x="0" y="0"/>
            <a:chExt cx="6335328" cy="349479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0"/>
              <a:ext cx="6335328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 u="none">
                  <a:solidFill>
                    <a:srgbClr val="1D1317"/>
                  </a:solidFill>
                  <a:latin typeface="Nunito Sans Bold"/>
                </a:rPr>
                <a:t>Activation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43973"/>
              <a:ext cx="6335328" cy="27508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353333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Drive engagement with personalized offers, interactive experiences, and community-driven activations to enhance brand loyalty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44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6130709"/>
          </a:xfrm>
          <a:custGeom>
            <a:avLst/>
            <a:gdLst/>
            <a:ahLst/>
            <a:cxnLst/>
            <a:rect l="l" t="t" r="r" b="b"/>
            <a:pathLst>
              <a:path w="18288000" h="6130709">
                <a:moveTo>
                  <a:pt x="0" y="0"/>
                </a:moveTo>
                <a:lnTo>
                  <a:pt x="18288000" y="0"/>
                </a:lnTo>
                <a:lnTo>
                  <a:pt x="18288000" y="6130709"/>
                </a:lnTo>
                <a:lnTo>
                  <a:pt x="0" y="61307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3816" b="-5529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6968794"/>
            <a:ext cx="5449560" cy="207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>
                <a:solidFill>
                  <a:srgbClr val="FFFFFF"/>
                </a:solidFill>
                <a:latin typeface="Nunito Sans"/>
              </a:rPr>
              <a:t>Marketing Strategy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638601" y="7039372"/>
            <a:ext cx="2590358" cy="1795595"/>
            <a:chOff x="0" y="0"/>
            <a:chExt cx="3453810" cy="2394127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3453810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 u="none">
                  <a:solidFill>
                    <a:srgbClr val="FFFFFF"/>
                  </a:solidFill>
                  <a:latin typeface="Nunito Sans Bold"/>
                </a:rPr>
                <a:t>Retention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43973"/>
              <a:ext cx="3453810" cy="16501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Engage with your audience too using Live Q&amp;A.</a:t>
              </a:r>
              <a:r>
                <a:rPr lang="en-US" sz="2400">
                  <a:solidFill>
                    <a:srgbClr val="FFFFFF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153772" y="7039372"/>
            <a:ext cx="2590358" cy="2218928"/>
            <a:chOff x="0" y="0"/>
            <a:chExt cx="3453810" cy="2958571"/>
          </a:xfrm>
        </p:grpSpPr>
        <p:sp>
          <p:nvSpPr>
            <p:cNvPr id="8" name="TextBox 8"/>
            <p:cNvSpPr txBox="1"/>
            <p:nvPr/>
          </p:nvSpPr>
          <p:spPr>
            <a:xfrm>
              <a:off x="0" y="0"/>
              <a:ext cx="3453810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 u="none">
                  <a:solidFill>
                    <a:srgbClr val="FFFFFF"/>
                  </a:solidFill>
                  <a:latin typeface="Nunito Sans Bold"/>
                </a:rPr>
                <a:t>Revenue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743973"/>
              <a:ext cx="3453810" cy="22145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Send surveys your audience can answer on their devices.</a:t>
              </a:r>
              <a:r>
                <a:rPr lang="en-US" sz="2400">
                  <a:solidFill>
                    <a:srgbClr val="FFFFFF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 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668942" y="7039372"/>
            <a:ext cx="2590358" cy="1795595"/>
            <a:chOff x="0" y="0"/>
            <a:chExt cx="3453810" cy="239412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0"/>
              <a:ext cx="3453810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 u="none">
                  <a:solidFill>
                    <a:srgbClr val="FFFFFF"/>
                  </a:solidFill>
                  <a:latin typeface="Nunito Sans Bold"/>
                </a:rPr>
                <a:t>Referral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43973"/>
              <a:ext cx="3453810" cy="16501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Finally, present like a pro using presenter view.</a:t>
              </a:r>
              <a:r>
                <a:rPr lang="en-US" sz="2400">
                  <a:solidFill>
                    <a:srgbClr val="FFFFFF"/>
                  </a:solidFill>
                  <a:latin typeface="Nunito Sans"/>
                  <a:hlinkClick r:id="rId3" tooltip="https://docs.google.com/spreadsheets/d/1DUF2isFWsqVSYhbaACYtbgcLi_YjDqpE3GLQIVgkKQg/edit#gid=69851113"/>
                </a:rPr>
                <a:t> 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4901" y="3072854"/>
            <a:ext cx="10848436" cy="812519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404195" y="2034228"/>
            <a:ext cx="8855105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353333"/>
                </a:solidFill>
                <a:latin typeface="Nunito Sans Bold"/>
              </a:rPr>
              <a:t>Starbucks Coffee expected Business Growth </a:t>
            </a:r>
          </a:p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353333"/>
                </a:solidFill>
                <a:latin typeface="Nunito Sans Bold"/>
              </a:rPr>
              <a:t>for the next years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1028700"/>
            <a:ext cx="6147773" cy="3954157"/>
            <a:chOff x="0" y="0"/>
            <a:chExt cx="8197031" cy="5272209"/>
          </a:xfrm>
        </p:grpSpPr>
        <p:sp>
          <p:nvSpPr>
            <p:cNvPr id="5" name="TextBox 5"/>
            <p:cNvSpPr txBox="1"/>
            <p:nvPr/>
          </p:nvSpPr>
          <p:spPr>
            <a:xfrm>
              <a:off x="0" y="142875"/>
              <a:ext cx="8197031" cy="41666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000"/>
                </a:lnSpc>
              </a:pPr>
              <a:r>
                <a:rPr lang="en-US" sz="8000">
                  <a:solidFill>
                    <a:srgbClr val="353333"/>
                  </a:solidFill>
                  <a:latin typeface="Nunito Sans"/>
                </a:rPr>
                <a:t>Predicted Business Growth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552542"/>
              <a:ext cx="8197031" cy="7196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353333"/>
                  </a:solidFill>
                  <a:latin typeface="Nunito Sans Bold"/>
                </a:rPr>
                <a:t>A look into the future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6972" y="-449566"/>
            <a:ext cx="18824972" cy="10724860"/>
          </a:xfrm>
          <a:custGeom>
            <a:avLst/>
            <a:gdLst/>
            <a:ahLst/>
            <a:cxnLst/>
            <a:rect l="l" t="t" r="r" b="b"/>
            <a:pathLst>
              <a:path w="18824972" h="10724860">
                <a:moveTo>
                  <a:pt x="0" y="0"/>
                </a:moveTo>
                <a:lnTo>
                  <a:pt x="18824972" y="0"/>
                </a:lnTo>
                <a:lnTo>
                  <a:pt x="18824972" y="10724860"/>
                </a:lnTo>
                <a:lnTo>
                  <a:pt x="0" y="10724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60" t="-18399" b="-1692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9969886" y="3375152"/>
            <a:ext cx="7362258" cy="1768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177"/>
              </a:lnSpc>
              <a:spcBef>
                <a:spcPct val="0"/>
              </a:spcBef>
            </a:pPr>
            <a:r>
              <a:rPr lang="en-US" sz="11814">
                <a:solidFill>
                  <a:srgbClr val="FFFFFF"/>
                </a:solidFill>
                <a:latin typeface="Nunito Sans 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88375"/>
            <a:ext cx="8700848" cy="9998625"/>
          </a:xfrm>
          <a:custGeom>
            <a:avLst/>
            <a:gdLst/>
            <a:ahLst/>
            <a:cxnLst/>
            <a:rect l="l" t="t" r="r" b="b"/>
            <a:pathLst>
              <a:path w="8700848" h="9998625">
                <a:moveTo>
                  <a:pt x="0" y="0"/>
                </a:moveTo>
                <a:lnTo>
                  <a:pt x="8700848" y="0"/>
                </a:lnTo>
                <a:lnTo>
                  <a:pt x="8700848" y="9998625"/>
                </a:lnTo>
                <a:lnTo>
                  <a:pt x="0" y="999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290" r="-1664" b="-43526"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9144000" y="1026014"/>
          <a:ext cx="8313232" cy="8518057"/>
        </p:xfrm>
        <a:graphic>
          <a:graphicData uri="http://schemas.openxmlformats.org/drawingml/2006/table">
            <a:tbl>
              <a:tblPr/>
              <a:tblGrid>
                <a:gridCol w="83132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60551">
                <a:tc>
                  <a:txBody>
                    <a:bodyPr/>
                    <a:lstStyle/>
                    <a:p>
                      <a:pPr algn="l">
                        <a:lnSpc>
                          <a:spcPts val="5319"/>
                        </a:lnSpc>
                        <a:defRPr/>
                      </a:pPr>
                      <a:r>
                        <a:rPr lang="en-US" sz="3799">
                          <a:solidFill>
                            <a:srgbClr val="353333"/>
                          </a:solidFill>
                          <a:latin typeface="Nunito Sans Bold"/>
                        </a:rPr>
                        <a:t>Point to be discussed </a:t>
                      </a:r>
                      <a:endParaRPr lang="en-US" sz="1100"/>
                    </a:p>
                  </a:txBody>
                  <a:tcPr marL="142875" marR="142875" marT="142875" marB="142875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059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D1317"/>
                          </a:solidFill>
                          <a:latin typeface="Nunito Sans Bold"/>
                        </a:rPr>
                        <a:t>Financial Performance</a:t>
                      </a:r>
                      <a:endParaRPr lang="en-US" sz="1100"/>
                    </a:p>
                  </a:txBody>
                  <a:tcPr marL="142875" marR="142875" marT="142875" marB="142875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5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8017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353333"/>
                          </a:solidFill>
                          <a:latin typeface="Nunito Sans Bold"/>
                        </a:rPr>
                        <a:t>Market Analysis</a:t>
                      </a:r>
                      <a:endParaRPr lang="en-US" sz="1100"/>
                    </a:p>
                  </a:txBody>
                  <a:tcPr marL="142875" marR="142875" marT="142875" marB="142875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5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630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353333"/>
                          </a:solidFill>
                          <a:latin typeface="Nunito Sans Bold"/>
                          <a:hlinkClick r:id="rId3" tooltip="https://docs.google.com/spreadsheets/d/1DUF2isFWsqVSYhbaACYtbgcLi_YjDqpE3GLQIVgkKQg/edit#gid=69851113"/>
                        </a:rPr>
                        <a:t>Sales and Marketing Efforts</a:t>
                      </a:r>
                      <a:endParaRPr lang="en-US" sz="1100"/>
                    </a:p>
                  </a:txBody>
                  <a:tcPr marL="142875" marR="142875" marT="142875" marB="142875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D13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7630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353333"/>
                          </a:solidFill>
                          <a:latin typeface="Nunito Sans Bold"/>
                        </a:rPr>
                        <a:t>Product or Service Development</a:t>
                      </a:r>
                      <a:endParaRPr lang="en-US" sz="1100"/>
                    </a:p>
                  </a:txBody>
                  <a:tcPr marL="142875" marR="142875" marT="142875" marB="142875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D13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6299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353333"/>
                          </a:solidFill>
                          <a:latin typeface="Nunito Sans Bold"/>
                          <a:hlinkClick r:id="rId3" tooltip="https://docs.google.com/spreadsheets/d/1DUF2isFWsqVSYhbaACYtbgcLi_YjDqpE3GLQIVgkKQg/edit#gid=69851113"/>
                        </a:rPr>
                        <a:t>Future Outlook and Strategy</a:t>
                      </a:r>
                      <a:endParaRPr lang="en-US" sz="1100"/>
                    </a:p>
                  </a:txBody>
                  <a:tcPr marL="142875" marR="142875" marT="142875" marB="142875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Freeform 4"/>
          <p:cNvSpPr/>
          <p:nvPr/>
        </p:nvSpPr>
        <p:spPr>
          <a:xfrm>
            <a:off x="6420440" y="8494499"/>
            <a:ext cx="2723560" cy="1532975"/>
          </a:xfrm>
          <a:custGeom>
            <a:avLst/>
            <a:gdLst/>
            <a:ahLst/>
            <a:cxnLst/>
            <a:rect l="l" t="t" r="r" b="b"/>
            <a:pathLst>
              <a:path w="2723560" h="1532975">
                <a:moveTo>
                  <a:pt x="0" y="0"/>
                </a:moveTo>
                <a:lnTo>
                  <a:pt x="2723560" y="0"/>
                </a:lnTo>
                <a:lnTo>
                  <a:pt x="2723560" y="1532975"/>
                </a:lnTo>
                <a:lnTo>
                  <a:pt x="0" y="153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81"/>
    </mc:Choice>
    <mc:Fallback>
      <p:transition spd="slow" advTm="518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28949" y="1629419"/>
            <a:ext cx="11849992" cy="7028162"/>
          </a:xfrm>
          <a:custGeom>
            <a:avLst/>
            <a:gdLst/>
            <a:ahLst/>
            <a:cxnLst/>
            <a:rect l="l" t="t" r="r" b="b"/>
            <a:pathLst>
              <a:path w="11849992" h="7028162">
                <a:moveTo>
                  <a:pt x="0" y="0"/>
                </a:moveTo>
                <a:lnTo>
                  <a:pt x="11849992" y="0"/>
                </a:lnTo>
                <a:lnTo>
                  <a:pt x="11849992" y="7028162"/>
                </a:lnTo>
                <a:lnTo>
                  <a:pt x="0" y="70281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2" b="-58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731724" y="603885"/>
            <a:ext cx="6507212" cy="563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000000"/>
                </a:solidFill>
                <a:latin typeface="Nunito Sans Bold"/>
              </a:rPr>
              <a:t>Gender Distribution of Customers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981868" y="2000559"/>
            <a:ext cx="4515438" cy="251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diverse customer base with significant representation from both males and females, reflecting broad appeal and inclusivity in market demographics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2"/>
    </mc:Choice>
    <mc:Fallback>
      <p:transition spd="slow" advTm="494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76400" y="1638300"/>
            <a:ext cx="12491123" cy="7448320"/>
          </a:xfrm>
          <a:custGeom>
            <a:avLst/>
            <a:gdLst/>
            <a:ahLst/>
            <a:cxnLst/>
            <a:rect l="l" t="t" r="r" b="b"/>
            <a:pathLst>
              <a:path w="12491123" h="7448320">
                <a:moveTo>
                  <a:pt x="0" y="0"/>
                </a:moveTo>
                <a:lnTo>
                  <a:pt x="12491123" y="0"/>
                </a:lnTo>
                <a:lnTo>
                  <a:pt x="12491123" y="7448320"/>
                </a:lnTo>
                <a:lnTo>
                  <a:pt x="0" y="7448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6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201742" y="537845"/>
            <a:ext cx="7057058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dirty="0">
                <a:solidFill>
                  <a:srgbClr val="000000"/>
                </a:solidFill>
                <a:latin typeface="Nunito Sans Bold"/>
              </a:rPr>
              <a:t>Age Distribution of Customers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348620" y="2474559"/>
            <a:ext cx="3595594" cy="209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redominant customer base aged 18-44, with a growing segment of older adults above 45 years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5"/>
    </mc:Choice>
    <mc:Fallback>
      <p:transition spd="slow" advTm="491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362704"/>
            <a:ext cx="13062210" cy="7561592"/>
          </a:xfrm>
          <a:custGeom>
            <a:avLst/>
            <a:gdLst/>
            <a:ahLst/>
            <a:cxnLst/>
            <a:rect l="l" t="t" r="r" b="b"/>
            <a:pathLst>
              <a:path w="13062210" h="7561592">
                <a:moveTo>
                  <a:pt x="0" y="0"/>
                </a:moveTo>
                <a:lnTo>
                  <a:pt x="13062210" y="0"/>
                </a:lnTo>
                <a:lnTo>
                  <a:pt x="13062210" y="7561592"/>
                </a:lnTo>
                <a:lnTo>
                  <a:pt x="0" y="75615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9" t="-4364" r="-27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491051" y="495300"/>
            <a:ext cx="7305898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299" dirty="0">
                <a:solidFill>
                  <a:srgbClr val="000000"/>
                </a:solidFill>
                <a:latin typeface="Nunito Sans Bold"/>
              </a:rPr>
              <a:t>Average Purchase by Gender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621462" y="2873246"/>
            <a:ext cx="3325410" cy="3352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On average, males and females spend similarly at Starbucks, reflecting equitable spending patterns across genders in coffee consumption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65"/>
    </mc:Choice>
    <mc:Fallback>
      <p:transition spd="slow" advTm="496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8200" y="1404227"/>
            <a:ext cx="11336652" cy="7478545"/>
          </a:xfrm>
          <a:custGeom>
            <a:avLst/>
            <a:gdLst/>
            <a:ahLst/>
            <a:cxnLst/>
            <a:rect l="l" t="t" r="r" b="b"/>
            <a:pathLst>
              <a:path w="11336652" h="7478545">
                <a:moveTo>
                  <a:pt x="0" y="0"/>
                </a:moveTo>
                <a:lnTo>
                  <a:pt x="11336652" y="0"/>
                </a:lnTo>
                <a:lnTo>
                  <a:pt x="11336652" y="7478545"/>
                </a:lnTo>
                <a:lnTo>
                  <a:pt x="0" y="7478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29" b="-52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119589" y="419099"/>
            <a:ext cx="6758211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299" dirty="0">
                <a:solidFill>
                  <a:srgbClr val="000000"/>
                </a:solidFill>
                <a:latin typeface="Nunito Sans Bold"/>
              </a:rPr>
              <a:t>Frequency of Visits by Location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573000" y="2628899"/>
            <a:ext cx="5390089" cy="251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 dirty="0">
                <a:solidFill>
                  <a:srgbClr val="000000"/>
                </a:solidFill>
                <a:latin typeface="Nunito Sans Bold"/>
              </a:rPr>
              <a:t>Starbucks locations typically see higher visit frequencies in urban and suburban areas compared to rural locales, driven by population density and accessibility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8"/>
    </mc:Choice>
    <mc:Fallback>
      <p:transition spd="slow" advTm="168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348555"/>
            <a:ext cx="11772202" cy="7063321"/>
          </a:xfrm>
          <a:custGeom>
            <a:avLst/>
            <a:gdLst/>
            <a:ahLst/>
            <a:cxnLst/>
            <a:rect l="l" t="t" r="r" b="b"/>
            <a:pathLst>
              <a:path w="11772202" h="7063321">
                <a:moveTo>
                  <a:pt x="0" y="0"/>
                </a:moveTo>
                <a:lnTo>
                  <a:pt x="11772202" y="0"/>
                </a:lnTo>
                <a:lnTo>
                  <a:pt x="11772202" y="7063322"/>
                </a:lnTo>
                <a:lnTo>
                  <a:pt x="0" y="7063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986983" y="419100"/>
            <a:ext cx="6813919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299" dirty="0">
                <a:solidFill>
                  <a:srgbClr val="000000"/>
                </a:solidFill>
                <a:latin typeface="Nunito Sans Bold"/>
              </a:rPr>
              <a:t>Average Purchase by Age Group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063316" y="2000559"/>
            <a:ext cx="4986679" cy="251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Nunito Sans Bold"/>
              </a:rPr>
              <a:t>The average purchase at Starbucks varies by age group, with younger adults (18-40) often spending less than older adults (41-70) on average per visit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7804" y="1524547"/>
            <a:ext cx="12085393" cy="7118211"/>
          </a:xfrm>
          <a:custGeom>
            <a:avLst/>
            <a:gdLst/>
            <a:ahLst/>
            <a:cxnLst/>
            <a:rect l="l" t="t" r="r" b="b"/>
            <a:pathLst>
              <a:path w="12085393" h="7118211">
                <a:moveTo>
                  <a:pt x="0" y="0"/>
                </a:moveTo>
                <a:lnTo>
                  <a:pt x="12085394" y="0"/>
                </a:lnTo>
                <a:lnTo>
                  <a:pt x="12085394" y="7118211"/>
                </a:lnTo>
                <a:lnTo>
                  <a:pt x="0" y="71182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204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824734" y="571500"/>
            <a:ext cx="11186666" cy="533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299" dirty="0">
                <a:solidFill>
                  <a:srgbClr val="000000"/>
                </a:solidFill>
                <a:latin typeface="Nunito Sans Bold"/>
              </a:rPr>
              <a:t>Percentage of Customers Who Purchased at Starbucks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182600" y="2209800"/>
            <a:ext cx="4621218" cy="2933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 dirty="0">
                <a:solidFill>
                  <a:srgbClr val="000000"/>
                </a:solidFill>
                <a:latin typeface="Nunito Sans Bold"/>
              </a:rPr>
              <a:t>Approximately 65% of Starbucks customers make purchases coffee during their visits, reflecting high engagement and conversion rates within the customer base.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602</Words>
  <Application>Microsoft Office PowerPoint</Application>
  <PresentationFormat>Custom</PresentationFormat>
  <Paragraphs>78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Calibri</vt:lpstr>
      <vt:lpstr>Nunito Sans</vt:lpstr>
      <vt:lpstr>Nunito Sans Ultra-Bold</vt:lpstr>
      <vt:lpstr>Nunito Sans Semi-Bold</vt:lpstr>
      <vt:lpstr>Nunito Sans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Grey and White Photocentric Coffee House Restaurant Business Plan Visual Charts Presentation</dc:title>
  <cp:lastModifiedBy>PC_23</cp:lastModifiedBy>
  <cp:revision>2</cp:revision>
  <dcterms:created xsi:type="dcterms:W3CDTF">2006-08-16T00:00:00Z</dcterms:created>
  <dcterms:modified xsi:type="dcterms:W3CDTF">2024-06-22T11:06:28Z</dcterms:modified>
  <dc:identifier>DAGIw2aJkQc</dc:identifier>
</cp:coreProperties>
</file>

<file path=docProps/thumbnail.jpeg>
</file>